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  <p:sldMasterId id="2147483699" r:id="rId4"/>
    <p:sldMasterId id="2147483711" r:id="rId5"/>
  </p:sldMasterIdLst>
  <p:notesMasterIdLst>
    <p:notesMasterId r:id="rId26"/>
  </p:notesMasterIdLst>
  <p:handoutMasterIdLst>
    <p:handoutMasterId r:id="rId27"/>
  </p:handoutMasterIdLst>
  <p:sldIdLst>
    <p:sldId id="259" r:id="rId6"/>
    <p:sldId id="261" r:id="rId7"/>
    <p:sldId id="278" r:id="rId8"/>
    <p:sldId id="286" r:id="rId9"/>
    <p:sldId id="327" r:id="rId10"/>
    <p:sldId id="323" r:id="rId11"/>
    <p:sldId id="329" r:id="rId12"/>
    <p:sldId id="330" r:id="rId13"/>
    <p:sldId id="328" r:id="rId14"/>
    <p:sldId id="332" r:id="rId15"/>
    <p:sldId id="324" r:id="rId16"/>
    <p:sldId id="325" r:id="rId17"/>
    <p:sldId id="334" r:id="rId18"/>
    <p:sldId id="337" r:id="rId19"/>
    <p:sldId id="336" r:id="rId20"/>
    <p:sldId id="320" r:id="rId21"/>
    <p:sldId id="322" r:id="rId22"/>
    <p:sldId id="321" r:id="rId23"/>
    <p:sldId id="335" r:id="rId24"/>
    <p:sldId id="33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12456"/>
    <a:srgbClr val="FF9999"/>
    <a:srgbClr val="3C2C48"/>
    <a:srgbClr val="FFEE3C"/>
    <a:srgbClr val="346296"/>
    <a:srgbClr val="195ACE"/>
    <a:srgbClr val="3B2B46"/>
    <a:srgbClr val="346297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17" autoAdjust="0"/>
    <p:restoredTop sz="96821" autoAdjust="0"/>
  </p:normalViewPr>
  <p:slideViewPr>
    <p:cSldViewPr snapToGrid="0">
      <p:cViewPr varScale="1">
        <p:scale>
          <a:sx n="127" d="100"/>
          <a:sy n="127" d="100"/>
        </p:scale>
        <p:origin x="16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24"/>
    </p:cViewPr>
  </p:sorterViewPr>
  <p:notesViewPr>
    <p:cSldViewPr snapToGrid="0">
      <p:cViewPr varScale="1">
        <p:scale>
          <a:sx n="99" d="100"/>
          <a:sy n="99" d="100"/>
        </p:scale>
        <p:origin x="357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25/06/2022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25/06/2022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Demo videos used in this session</a:t>
            </a:r>
          </a:p>
          <a:p>
            <a:b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##</a:t>
            </a:r>
            <a: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Untouched video </a:t>
            </a:r>
          </a:p>
          <a:p>
            <a: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https://vimeo.com/721974571/6ee5affca1</a:t>
            </a:r>
          </a:p>
          <a:p>
            <a:b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</a:br>
            <a:r>
              <a:rPr lang="en-US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##</a:t>
            </a:r>
            <a: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 Processed video (with Intro/Outro)</a:t>
            </a:r>
          </a:p>
          <a:p>
            <a:r>
              <a:rPr lang="en-US" b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https://youtu.be/DlCCimHl0LM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8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6086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551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3378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9671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14984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191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4810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06885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634069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786637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1273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7319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4523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3715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86795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250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3351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5049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58775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6500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85075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694488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548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7918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5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5053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7444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55053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7444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</a:t>
            </a:r>
            <a:r>
              <a:rPr lang="en-DE" b="1">
                <a:solidFill>
                  <a:srgbClr val="346296"/>
                </a:solidFill>
              </a:rPr>
              <a:t>thorstenbutz</a:t>
            </a:r>
            <a:endParaRPr lang="en-GB" b="1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98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11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2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9733280" cy="12299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479" y="148034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481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solidFill>
            <a:srgbClr val="3B2B46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/C:\aboutVideoProcessing\TobiasInterview\IMG_1713.MOV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TobiasInterview/IntroOutro/IMG_1713_30fpsInOut.MP4" TargetMode="External"/><Relationship Id="rId2" Type="http://schemas.openxmlformats.org/officeDocument/2006/relationships/hyperlink" Target="https://www.youtube.com/watch?v=DlCCimHl0LM" TargetMode="Externa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5400">
                <a:latin typeface="Segoe UI" panose="020B0502040204020203" pitchFamily="34" charset="0"/>
                <a:cs typeface="Segoe UI" panose="020B0502040204020203" pitchFamily="34" charset="0"/>
              </a:rPr>
              <a:t>about_VideoProcessing</a:t>
            </a:r>
            <a:endParaRPr lang="en-GB" sz="5400" b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en-DE" b="1" i="1">
                <a:latin typeface="Segoe UI" panose="020B0502040204020203" pitchFamily="34" charset="0"/>
                <a:cs typeface="Segoe UI" panose="020B0502040204020203" pitchFamily="34" charset="0"/>
              </a:rPr>
              <a:t>horsten Butz</a:t>
            </a:r>
            <a:endParaRPr lang="en-GB" b="1" i="1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TeDeum">
            <a:hlinkClick r:id="" action="ppaction://media"/>
            <a:extLst>
              <a:ext uri="{FF2B5EF4-FFF2-40B4-BE49-F238E27FC236}">
                <a16:creationId xmlns:a16="http://schemas.microsoft.com/office/drawing/2014/main" id="{41FAC369-0047-04F5-8912-3ED3BF8435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0025" y="706215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7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1F41-8BEA-223D-5B99-FC965235E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interview with Tobias Weltner</a:t>
            </a:r>
            <a:endParaRPr lang="en-DE"/>
          </a:p>
        </p:txBody>
      </p:sp>
      <p:pic>
        <p:nvPicPr>
          <p:cNvPr id="5" name="Picture 4">
            <a:hlinkClick r:id="rId3" action="ppaction://hlinkfile"/>
            <a:extLst>
              <a:ext uri="{FF2B5EF4-FFF2-40B4-BE49-F238E27FC236}">
                <a16:creationId xmlns:a16="http://schemas.microsoft.com/office/drawing/2014/main" id="{427F2BF6-48DA-DF67-5718-6D1B4E2DBF4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59" t="7873" r="9535" b="6637"/>
          <a:stretch/>
        </p:blipFill>
        <p:spPr>
          <a:xfrm>
            <a:off x="838200" y="1548894"/>
            <a:ext cx="7236036" cy="418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592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boutVideoProcessing01_TobiasInterview">
            <a:hlinkClick r:id="" action="ppaction://media"/>
            <a:extLst>
              <a:ext uri="{FF2B5EF4-FFF2-40B4-BE49-F238E27FC236}">
                <a16:creationId xmlns:a16="http://schemas.microsoft.com/office/drawing/2014/main" id="{D8771F2A-796C-1865-4472-93BDD810C7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031A3-C7DF-8995-DEE5-63D96D319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Little helpers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6EC2-021F-571D-702E-279C37A9A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478" y="1347019"/>
            <a:ext cx="11213821" cy="5492725"/>
          </a:xfrm>
        </p:spPr>
        <p:txBody>
          <a:bodyPr>
            <a:noAutofit/>
          </a:bodyPr>
          <a:lstStyle/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srgbClr val="00008B"/>
                </a:solidFill>
                <a:latin typeface="Consolas" panose="020B0609020204030204" pitchFamily="49" charset="0"/>
              </a:rPr>
              <a:t>function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8A2BE2"/>
                </a:solidFill>
                <a:latin typeface="Consolas" panose="020B0609020204030204" pitchFamily="49" charset="0"/>
              </a:rPr>
              <a:t>Get-MP4Duration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BFFF"/>
                </a:solidFill>
                <a:latin typeface="Consolas" panose="020B0609020204030204" pitchFamily="49" charset="0"/>
              </a:rPr>
              <a:t>CmdletBinding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()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500">
                <a:solidFill>
                  <a:srgbClr val="00008B"/>
                </a:solidFill>
                <a:latin typeface="Consolas" panose="020B0609020204030204" pitchFamily="49" charset="0"/>
              </a:rPr>
              <a:t>param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BFFF"/>
                </a:solidFill>
                <a:latin typeface="Consolas" panose="020B0609020204030204" pitchFamily="49" charset="0"/>
              </a:rPr>
              <a:t>Parameter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(Mandatory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ValueFromPipeline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ValueFromPipelineByPropertyName)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BFFF"/>
                </a:solidFill>
                <a:latin typeface="Consolas" panose="020B0609020204030204" pitchFamily="49" charset="0"/>
              </a:rPr>
              <a:t>ValidateScript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({ </a:t>
            </a:r>
            <a:r>
              <a:rPr lang="en-US" sz="1500">
                <a:solidFill>
                  <a:srgbClr val="0000FF"/>
                </a:solidFill>
                <a:latin typeface="Consolas" panose="020B0609020204030204" pitchFamily="49" charset="0"/>
              </a:rPr>
              <a:t>Test-Path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$_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})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6161"/>
                </a:solidFill>
                <a:latin typeface="Consolas" panose="020B0609020204030204" pitchFamily="49" charset="0"/>
              </a:rPr>
              <a:t>string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6161"/>
                </a:solidFill>
                <a:latin typeface="Consolas" panose="020B0609020204030204" pitchFamily="49" charset="0"/>
              </a:rPr>
              <a:t>switch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$asTimeSpanObject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DE" sz="1500">
                <a:solidFill>
                  <a:prstClr val="black"/>
                </a:solidFill>
                <a:latin typeface="Consolas" panose="020B0609020204030204" pitchFamily="49" charset="0"/>
              </a:rPr>
              <a:t>    )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</a:t>
            </a:r>
            <a:r>
              <a:rPr lang="en-US" sz="1500">
                <a:solidFill>
                  <a:srgbClr val="00008B"/>
                </a:solidFill>
                <a:latin typeface="Consolas" panose="020B0609020204030204" pitchFamily="49" charset="0"/>
              </a:rPr>
              <a:t>process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006161"/>
                </a:solidFill>
                <a:latin typeface="Consolas" panose="020B0609020204030204" pitchFamily="49" charset="0"/>
              </a:rPr>
              <a:t>System.IO.FileSystemInfo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FF"/>
                </a:solidFill>
                <a:latin typeface="Consolas" panose="020B0609020204030204" pitchFamily="49" charset="0"/>
              </a:rPr>
              <a:t>Get-Item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-Path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$shellObj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FF"/>
                </a:solidFill>
                <a:latin typeface="Consolas" panose="020B0609020204030204" pitchFamily="49" charset="0"/>
              </a:rPr>
              <a:t>New-Object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-ComObject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8A2BE2"/>
                </a:solidFill>
                <a:latin typeface="Consolas" panose="020B0609020204030204" pitchFamily="49" charset="0"/>
              </a:rPr>
              <a:t>Shell.Application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$folderObj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$shellObj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Namespace(</a:t>
            </a:r>
            <a:r>
              <a:rPr lang="en-US" sz="1500">
                <a:solidFill>
                  <a:srgbClr val="8B0000"/>
                </a:solidFill>
                <a:latin typeface="Consolas" panose="020B0609020204030204" pitchFamily="49" charset="0"/>
              </a:rPr>
              <a:t>"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$(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Directory)</a:t>
            </a:r>
            <a:r>
              <a:rPr lang="en-US" sz="1500">
                <a:solidFill>
                  <a:srgbClr val="8B0000"/>
                </a:solidFill>
                <a:latin typeface="Consolas" panose="020B0609020204030204" pitchFamily="49" charset="0"/>
              </a:rPr>
              <a:t>"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$fileObj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$folderObj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ParseName(</a:t>
            </a:r>
            <a:r>
              <a:rPr lang="en-US" sz="1500">
                <a:solidFill>
                  <a:srgbClr val="8B0000"/>
                </a:solidFill>
                <a:latin typeface="Consolas" panose="020B0609020204030204" pitchFamily="49" charset="0"/>
              </a:rPr>
              <a:t>"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$(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Name)</a:t>
            </a:r>
            <a:r>
              <a:rPr lang="en-US" sz="1500">
                <a:solidFill>
                  <a:srgbClr val="8B0000"/>
                </a:solidFill>
                <a:latin typeface="Consolas" panose="020B0609020204030204" pitchFamily="49" charset="0"/>
              </a:rPr>
              <a:t>"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$folderObj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GetDetailsOf(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$fileObj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800080"/>
                </a:solidFill>
                <a:latin typeface="Consolas" panose="020B0609020204030204" pitchFamily="49" charset="0"/>
              </a:rPr>
              <a:t>27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006400"/>
                </a:solidFill>
                <a:latin typeface="Consolas" panose="020B0609020204030204" pitchFamily="49" charset="0"/>
              </a:rPr>
              <a:t>## Create a TimeSpan object</a:t>
            </a:r>
            <a:endParaRPr lang="en-US" sz="150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        $durationArray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Split(</a:t>
            </a:r>
            <a:r>
              <a:rPr lang="en-US" sz="1500">
                <a:solidFill>
                  <a:srgbClr val="8B0000"/>
                </a:solidFill>
                <a:latin typeface="Consolas" panose="020B0609020204030204" pitchFamily="49" charset="0"/>
              </a:rPr>
              <a:t>':'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       </a:t>
            </a:r>
            <a:r>
              <a:rPr lang="en-US" sz="1500">
                <a:solidFill>
                  <a:srgbClr val="00008B"/>
                </a:solidFill>
                <a:latin typeface="Consolas" panose="020B0609020204030204" pitchFamily="49" charset="0"/>
              </a:rPr>
              <a:t>if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$asTimeSpanObject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) { 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US" sz="1500">
                <a:solidFill>
                  <a:srgbClr val="0000FF"/>
                </a:solidFill>
                <a:latin typeface="Consolas" panose="020B0609020204030204" pitchFamily="49" charset="0"/>
              </a:rPr>
              <a:t>	New-TimeSpan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-Hours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$durationArray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800080"/>
                </a:solidFill>
                <a:latin typeface="Consolas" panose="020B0609020204030204" pitchFamily="49" charset="0"/>
              </a:rPr>
              <a:t>0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-Minutes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$durationArray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800080"/>
                </a:solidFill>
                <a:latin typeface="Consolas" panose="020B0609020204030204" pitchFamily="49" charset="0"/>
              </a:rPr>
              <a:t>1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000080"/>
                </a:solidFill>
                <a:latin typeface="Consolas" panose="020B0609020204030204" pitchFamily="49" charset="0"/>
              </a:rPr>
              <a:t>-Seconds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$durationArray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1500">
                <a:solidFill>
                  <a:srgbClr val="800080"/>
                </a:solidFill>
                <a:latin typeface="Consolas" panose="020B0609020204030204" pitchFamily="49" charset="0"/>
              </a:rPr>
              <a:t>2</a:t>
            </a:r>
            <a:r>
              <a:rPr lang="en-US" sz="1500">
                <a:solidFill>
                  <a:srgbClr val="696969"/>
                </a:solidFill>
                <a:latin typeface="Consolas" panose="020B0609020204030204" pitchFamily="49" charset="0"/>
              </a:rPr>
              <a:t>]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} 	</a:t>
            </a:r>
            <a:r>
              <a:rPr lang="en-US" sz="1500">
                <a:solidFill>
                  <a:srgbClr val="00008B"/>
                </a:solidFill>
                <a:latin typeface="Consolas" panose="020B0609020204030204" pitchFamily="49" charset="0"/>
              </a:rPr>
              <a:t>else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{ </a:t>
            </a:r>
            <a:r>
              <a:rPr lang="en-US" sz="1500">
                <a:solidFill>
                  <a:srgbClr val="A82D00"/>
                </a:solidFill>
                <a:latin typeface="Consolas" panose="020B0609020204030204" pitchFamily="49" charset="0"/>
              </a:rPr>
              <a:t>$duration</a:t>
            </a:r>
            <a:r>
              <a:rPr lang="en-US" sz="1500">
                <a:solidFill>
                  <a:prstClr val="black"/>
                </a:solidFill>
                <a:latin typeface="Consolas" panose="020B0609020204030204" pitchFamily="49" charset="0"/>
              </a:rPr>
              <a:t> }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DE" sz="1500">
                <a:solidFill>
                  <a:prstClr val="black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ts val="1900"/>
              </a:lnSpc>
              <a:spcBef>
                <a:spcPts val="0"/>
              </a:spcBef>
              <a:buNone/>
            </a:pPr>
            <a:r>
              <a:rPr lang="en-DE" sz="1500">
                <a:solidFill>
                  <a:prstClr val="black"/>
                </a:solidFill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0655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9638"/>
            <a:ext cx="9144000" cy="2982912"/>
          </a:xfrm>
        </p:spPr>
        <p:txBody>
          <a:bodyPr>
            <a:normAutofit/>
          </a:bodyPr>
          <a:lstStyle/>
          <a:p>
            <a:r>
              <a:rPr lang="en-US" sz="8800">
                <a:solidFill>
                  <a:srgbClr val="346296"/>
                </a:solidFill>
              </a:rPr>
              <a:t>Publishing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061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27EBD1-711A-BCB1-9E70-D33DECAB0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776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boutVideoProcessing03_TobiasInterview">
            <a:hlinkClick r:id="" action="ppaction://media"/>
            <a:extLst>
              <a:ext uri="{FF2B5EF4-FFF2-40B4-BE49-F238E27FC236}">
                <a16:creationId xmlns:a16="http://schemas.microsoft.com/office/drawing/2014/main" id="{CFD91EB6-4EF4-9E4C-AEE4-CF00CEF3496B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4"/>
          </a:xfrm>
        </p:spPr>
      </p:pic>
    </p:spTree>
    <p:extLst>
      <p:ext uri="{BB962C8B-B14F-4D97-AF65-F5344CB8AC3E}">
        <p14:creationId xmlns:p14="http://schemas.microsoft.com/office/powerpoint/2010/main" val="128413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F49507-AE7B-AEC0-B4E2-BDB8142BD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86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AF9E7B-AF92-6D86-6988-480693F34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6976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E559D-173A-B7EA-F17B-11B3C1C11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6D31F0-5793-48FB-6486-0453F09F55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642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3C85B-AB47-7453-DFF4-4B126501D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Finally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CC1C7-C333-4663-785A-BADADAE57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 </a:t>
            </a:r>
            <a:r>
              <a:rPr lang="en-US">
                <a:hlinkClick r:id="rId2"/>
              </a:rPr>
              <a:t>Youtube</a:t>
            </a:r>
            <a:endParaRPr lang="en-US"/>
          </a:p>
          <a:p>
            <a:r>
              <a:rPr lang="en-US"/>
              <a:t> </a:t>
            </a:r>
            <a:r>
              <a:rPr lang="en-US">
                <a:hlinkClick r:id="rId3" action="ppaction://hlinkfile"/>
              </a:rPr>
              <a:t>Local file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417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0">
                <a:solidFill>
                  <a:srgbClr val="346296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Thank you for listening!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2" y="1650416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{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  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about_VideoProcessing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Speaker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 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Uri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thorsten-butz.de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Twitter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@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Podcast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slidingwindows.de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}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-7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E559FC-15FA-0A70-018D-B2DE4340B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6" y="324853"/>
            <a:ext cx="3008627" cy="3468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930BED-3AFB-9348-32BA-14D4F96FD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5" y="344458"/>
            <a:ext cx="3008627" cy="346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75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DE" sz="6600" b="0">
                <a:solidFill>
                  <a:srgbClr val="346296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about_Session</a:t>
            </a:r>
            <a:endParaRPr lang="en-US" sz="6600" b="0">
              <a:solidFill>
                <a:srgbClr val="346296"/>
              </a:solidFill>
              <a:latin typeface="Segoe UI Light" panose="020B0502040204020203" pitchFamily="34" charset="0"/>
              <a:ea typeface="+mn-ea"/>
              <a:cs typeface="Segoe UI Light" panose="020B0502040204020203" pitchFamily="34" charset="0"/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2" y="1650416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{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Title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  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about_VideoProcessing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en-DE" sz="2400" b="0" i="0" u="none" strike="noStrike" kern="1200" cap="none" spc="-7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Speaker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 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Uri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thorsten-butz.de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Twitter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@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thorstenbutz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",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  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8B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Podcast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en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 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: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 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8B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slidingwindows.de</a:t>
            </a: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"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-7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Fira Code" panose="020B0809050000020004" pitchFamily="49" charset="0"/>
              </a:rPr>
              <a:t>}</a:t>
            </a:r>
            <a:endParaRPr kumimoji="0" lang="de-DE" sz="2400" b="0" i="0" u="none" strike="noStrike" kern="1200" cap="none" spc="-7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  <a:p>
            <a:pPr marL="0" marR="0" lvl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-7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onsolas" panose="020B0609020204030204" pitchFamily="49" charset="0"/>
              <a:ea typeface="Fira Code" panose="020B0809050000020004" pitchFamily="49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1E559FC-15FA-0A70-018D-B2DE4340B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6" y="324853"/>
            <a:ext cx="3008627" cy="3468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930BED-3AFB-9348-32BA-14D4F96FD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5" y="344458"/>
            <a:ext cx="3008627" cy="346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38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570038"/>
            <a:ext cx="9144000" cy="2982912"/>
          </a:xfrm>
        </p:spPr>
        <p:txBody>
          <a:bodyPr>
            <a:normAutofit/>
          </a:bodyPr>
          <a:lstStyle/>
          <a:p>
            <a:r>
              <a:rPr lang="en-DE" sz="8800">
                <a:solidFill>
                  <a:srgbClr val="346296"/>
                </a:solidFill>
              </a:rPr>
              <a:t>Previously on PSConfEu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500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907A16-6A3A-F26C-9F3C-B9345462A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57200"/>
            <a:ext cx="7924800" cy="5943600"/>
          </a:xfrm>
        </p:spPr>
      </p:pic>
    </p:spTree>
    <p:extLst>
      <p:ext uri="{BB962C8B-B14F-4D97-AF65-F5344CB8AC3E}">
        <p14:creationId xmlns:p14="http://schemas.microsoft.com/office/powerpoint/2010/main" val="3724181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19A892-D6F6-0982-55B1-A722FA705B47}"/>
              </a:ext>
            </a:extLst>
          </p:cNvPr>
          <p:cNvSpPr/>
          <p:nvPr/>
        </p:nvSpPr>
        <p:spPr>
          <a:xfrm>
            <a:off x="8102600" y="3190556"/>
            <a:ext cx="4089400" cy="36703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9638"/>
            <a:ext cx="9144000" cy="2982912"/>
          </a:xfrm>
        </p:spPr>
        <p:txBody>
          <a:bodyPr>
            <a:normAutofit/>
          </a:bodyPr>
          <a:lstStyle/>
          <a:p>
            <a:r>
              <a:rPr lang="en-US" sz="8800">
                <a:solidFill>
                  <a:srgbClr val="346296"/>
                </a:solidFill>
              </a:rPr>
              <a:t>Toolbox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68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A305FE1-CA1F-E220-4E8A-7964277DB580}"/>
              </a:ext>
            </a:extLst>
          </p:cNvPr>
          <p:cNvSpPr/>
          <p:nvPr/>
        </p:nvSpPr>
        <p:spPr>
          <a:xfrm>
            <a:off x="1114425" y="1510967"/>
            <a:ext cx="8401050" cy="20847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solidFill>
                <a:schemeClr val="accent6">
                  <a:lumMod val="20000"/>
                  <a:lumOff val="80000"/>
                </a:schemeClr>
              </a:solidFill>
              <a:highlight>
                <a:srgbClr val="00FF00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8FE8A-0909-553F-38A3-93C42B8C4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Tools &amp; Services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A69A1-7BF9-5748-4745-8D9A8B984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23985" y="1293018"/>
            <a:ext cx="714403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/>
              <a:t>Open Broadcaster Software (OBS)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/>
              <a:t>FMPEG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/>
              <a:t>Camtasia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en-US"/>
              <a:t>auphonic.com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BA6E4AC-D7C9-192D-D60D-A3DD3AE84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971" y="1657350"/>
            <a:ext cx="795793" cy="79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C5623EC-6EF8-B0AE-4E0A-63AA6D7CC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9277" y="2674938"/>
            <a:ext cx="803274" cy="803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Auphonic Pictures">
            <a:extLst>
              <a:ext uri="{FF2B5EF4-FFF2-40B4-BE49-F238E27FC236}">
                <a16:creationId xmlns:a16="http://schemas.microsoft.com/office/drawing/2014/main" id="{C571F6FB-2CCF-1BEC-B7EB-8383016FC92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2971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51C6FFB7-C46C-ADC4-DED7-C3AF0A0E23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37971" y="4800605"/>
            <a:ext cx="1031875" cy="68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camtasia logo">
            <a:extLst>
              <a:ext uri="{FF2B5EF4-FFF2-40B4-BE49-F238E27FC236}">
                <a16:creationId xmlns:a16="http://schemas.microsoft.com/office/drawing/2014/main" id="{0E5D26F6-2088-14E5-090E-123B9A4A4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6070" y="3832226"/>
            <a:ext cx="765175" cy="76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1746E0-6F64-49FF-B770-B3511F9D4388}"/>
              </a:ext>
            </a:extLst>
          </p:cNvPr>
          <p:cNvSpPr txBox="1"/>
          <p:nvPr/>
        </p:nvSpPr>
        <p:spPr>
          <a:xfrm>
            <a:off x="7576961" y="1069880"/>
            <a:ext cx="272415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>
                <a:solidFill>
                  <a:schemeClr val="accent6">
                    <a:lumMod val="50000"/>
                  </a:schemeClr>
                </a:solidFill>
                <a:highlight>
                  <a:srgbClr val="FFFFFF"/>
                </a:highlight>
                <a:latin typeface="Segoe UI" panose="020B0502040204020203" pitchFamily="34" charset="0"/>
                <a:cs typeface="Segoe UI" panose="020B0502040204020203" pitchFamily="34" charset="0"/>
              </a:rPr>
              <a:t>Free Software</a:t>
            </a:r>
            <a:endParaRPr lang="en-DE" sz="2300">
              <a:solidFill>
                <a:schemeClr val="accent6">
                  <a:lumMod val="50000"/>
                </a:schemeClr>
              </a:solidFill>
              <a:highlight>
                <a:srgbClr val="FFFFFF"/>
              </a:highligh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20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6C94A-143D-4D6E-05C0-D4510F80C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5400000">
            <a:off x="8148012" y="2814015"/>
            <a:ext cx="6858001" cy="1229974"/>
          </a:xfrm>
        </p:spPr>
        <p:txBody>
          <a:bodyPr/>
          <a:lstStyle/>
          <a:p>
            <a:pPr algn="ctr"/>
            <a:r>
              <a:rPr lang="en-US" b="1">
                <a:latin typeface="Consolas" panose="020B0609020204030204" pitchFamily="49" charset="0"/>
              </a:rPr>
              <a:t>ffmpeg.exe -h</a:t>
            </a:r>
            <a:endParaRPr lang="en-DE" b="1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BDB20-A08B-7EF1-240C-A3B044640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968" y="301168"/>
            <a:ext cx="3146380" cy="5359402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Hyper fast Audio and Video encoder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usage: ffmpeg [options] [[infile options] -i infile]... {[outfile options] outfile}...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Getting help: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    -h      -- print basic options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    -h long -- print more options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    -h full -- print all options (including all format and codec specific options, very long)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    -h type=name -- print all options for the named decoder/encoder/demuxer/muxer/filter/bsf/protocol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    See man ffmpeg for detailed description of the options.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Print help / information / capabilities: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-L                  show license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-h topic            show help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-? topic            show help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-help topic         show help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--help topic        show help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-version            show version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-buildconf          show build configuration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-formats            show available formats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-muxers             show available muxers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-demuxers           show available demuxers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-devices            show available devices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-codecs             show available codecs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-decoders           show available decoders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-encoders           show available encoders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-bsfs               show available bit stream filters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-protocols          show available protocols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-filters            show available filters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-pix_fmts           show available pixel formats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-layouts            show standard channel layouts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-sample_fmts        show available audio sample formats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-dispositions       show available stream dispositions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-colors             show available color names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-sources device     list sources of the input device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-sinks device       list sinks of the output device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/>
              <a:t>-hwaccels           show available HW acceleration methods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Global options (affect whole program instead of just one file):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-loglevel loglevel  set logging level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 loglevel         set logging level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-report             generate a report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-max_alloc bytes    set maximum size of a single allocated block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DE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EB817D2-9239-A873-0E37-24BCCB53DAB5}"/>
              </a:ext>
            </a:extLst>
          </p:cNvPr>
          <p:cNvSpPr txBox="1">
            <a:spLocks/>
          </p:cNvSpPr>
          <p:nvPr/>
        </p:nvSpPr>
        <p:spPr>
          <a:xfrm>
            <a:off x="4282719" y="336114"/>
            <a:ext cx="3146380" cy="535940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-y                  overwrite output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-n                  never overwrite output files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-ignore_unknown     Ignore unknown stream types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-filter_threads     number of non-complex filter threads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-filter_complex_threads  number of threads for -filter_complex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-stats              print progress report during encoding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-max_error_rate maximum error rate  ratio of decoding errors (0.0: no errors, 1.0: 100% errors) above which ffmpeg returns an error instead of success.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-vol volume         change audio volume (256=normal)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Per-file main options: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 fmt              force format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-c codec            codec name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-codec codec        codec name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-pre preset         preset name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-map_metadata outfile[,metadata]:infile[,metadata]  set metadata information of outfile from infile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-t duration         record or transcode "duration" seconds of audio/video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-to time_stop       record or transcode stop time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-fs limit_size      set the limit file size in bytes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-ss time_off        set the start time offset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-sseof time_off     set the start time offset relative to EOF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-seek_timestamp     enable/disable seeking by timestamp with -ss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-timestamp time     set the recording timestamp ('now' to set the current time)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-metadata string=string  add metadata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-program title=string:st=number...  add program with specified streams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-target type        specify target file type ("vcd", "svcd", "dvd", "dv" or "dv50" with optional prefixes "pal-", "ntsc-" or "film-")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-apad               audio pad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-frames number      set the number of frames to output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-filter filter_graph  set stream filtergraph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-filter_script filename  read stream filtergraph description from a file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-reinit_filter      reinit filtergraph on input parameter changes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-discard            discard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DE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23B06B3-1566-6B87-3E79-892AFA7169BC}"/>
              </a:ext>
            </a:extLst>
          </p:cNvPr>
          <p:cNvSpPr txBox="1">
            <a:spLocks/>
          </p:cNvSpPr>
          <p:nvPr/>
        </p:nvSpPr>
        <p:spPr>
          <a:xfrm>
            <a:off x="7771470" y="336114"/>
            <a:ext cx="3146380" cy="5359402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36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3200" kern="1200">
                <a:solidFill>
                  <a:srgbClr val="346297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-disposition        disposition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Video options: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-vframes number     set the number of video frames to output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-r rate             set frame rate (Hz value, fraction or abbreviation)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-fpsmax rate        set max frame rate (Hz value, fraction or abbreviation)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 size             set frame size (WxH or abbreviation)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-aspect aspect      set aspect ratio (4:3, 16:9 or 1.3333, 1.7777)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-vn                 disable video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-vcodec codec       force video codec ('copy' to copy stream)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-timecode hh:mm:ss[:;.]ff  set initial TimeCode value.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-pass n             select the pass number (1 to 3)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-vf filter_graph    set video filters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-ab bitrate         audio bitrate (please use -b:a)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-b bitrate          video bitrate (please use -b:v)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-dn                 disable data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Audio options: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-aframes number     set the number of audio frames to output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-aq quality         set audio quality (codec-specific)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-ar rate            set audio sampling rate (in Hz)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-ac channels        set number of audio channels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-an                 disable audio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-acodec codec       force audio codec ('copy' to copy stream)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-vol volume         change audio volume (256=normal)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-af filter_graph    set audio filters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Subtitle options: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 size             set frame size (WxH or abbreviation)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-sn                 disable subtitle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-scodec codec       force subtitle codec ('copy' to copy stream)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-stag fourcc/tag    force subtitle tag/fourcc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-fix_sub_duration   fix subtitles duration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-canvas_size size   set canvas size (WxH or abbreviation)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/>
              <a:t>-spre preset        set the subtitle options to the indicated preset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US"/>
          </a:p>
          <a:p>
            <a:pPr marL="0" indent="0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endParaRPr lang="en-D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4019B2-2137-2F99-DC07-A28DCC9B2F41}"/>
              </a:ext>
            </a:extLst>
          </p:cNvPr>
          <p:cNvSpPr/>
          <p:nvPr/>
        </p:nvSpPr>
        <p:spPr>
          <a:xfrm>
            <a:off x="0" y="-155643"/>
            <a:ext cx="12192000" cy="7179013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2D1A8C-DEE0-C645-4174-010FAA1C60D7}"/>
              </a:ext>
            </a:extLst>
          </p:cNvPr>
          <p:cNvSpPr txBox="1"/>
          <p:nvPr/>
        </p:nvSpPr>
        <p:spPr>
          <a:xfrm rot="19944032">
            <a:off x="2303799" y="1995984"/>
            <a:ext cx="9133225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200">
                <a:latin typeface="Segoe UI Light" panose="020B0502040204020203" pitchFamily="34" charset="0"/>
                <a:cs typeface="Segoe UI Light" panose="020B0502040204020203" pitchFamily="34" charset="0"/>
              </a:rPr>
              <a:t>Black magic</a:t>
            </a:r>
            <a:endParaRPr lang="en-DE" sz="1220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70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C4B5437-E60E-6372-A62C-5FBC773B7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9638"/>
            <a:ext cx="9144000" cy="2982912"/>
          </a:xfrm>
        </p:spPr>
        <p:txBody>
          <a:bodyPr>
            <a:normAutofit/>
          </a:bodyPr>
          <a:lstStyle/>
          <a:p>
            <a:r>
              <a:rPr lang="en-US" sz="8800">
                <a:solidFill>
                  <a:srgbClr val="346296"/>
                </a:solidFill>
              </a:rPr>
              <a:t>Basic encoding</a:t>
            </a:r>
            <a:endParaRPr lang="de-DE" sz="8800">
              <a:solidFill>
                <a:srgbClr val="34629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26087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1294</Words>
  <Application>Microsoft Office PowerPoint</Application>
  <PresentationFormat>Breitbild</PresentationFormat>
  <Paragraphs>170</Paragraphs>
  <Slides>20</Slides>
  <Notes>1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5</vt:i4>
      </vt:variant>
      <vt:variant>
        <vt:lpstr>Folientitel</vt:lpstr>
      </vt:variant>
      <vt:variant>
        <vt:i4>20</vt:i4>
      </vt:variant>
    </vt:vector>
  </HeadingPairs>
  <TitlesOfParts>
    <vt:vector size="31" baseType="lpstr">
      <vt:lpstr>Arial</vt:lpstr>
      <vt:lpstr>Calibri</vt:lpstr>
      <vt:lpstr>Consolas</vt:lpstr>
      <vt:lpstr>Segoe UI</vt:lpstr>
      <vt:lpstr>Segoe UI Light</vt:lpstr>
      <vt:lpstr>Wingdings</vt:lpstr>
      <vt:lpstr>Title</vt:lpstr>
      <vt:lpstr>Speaker's slide</vt:lpstr>
      <vt:lpstr>Content</vt:lpstr>
      <vt:lpstr>1_Content</vt:lpstr>
      <vt:lpstr>2_Content</vt:lpstr>
      <vt:lpstr>PowerPoint-Präsentation</vt:lpstr>
      <vt:lpstr>PowerPoint-Präsentation</vt:lpstr>
      <vt:lpstr>PowerPoint-Präsentation</vt:lpstr>
      <vt:lpstr>Previously on PSConfEu</vt:lpstr>
      <vt:lpstr>PowerPoint-Präsentation</vt:lpstr>
      <vt:lpstr>Toolbox</vt:lpstr>
      <vt:lpstr>Tools &amp; Services</vt:lpstr>
      <vt:lpstr>ffmpeg.exe -h</vt:lpstr>
      <vt:lpstr>Basic encoding</vt:lpstr>
      <vt:lpstr>An interview with Tobias Weltner</vt:lpstr>
      <vt:lpstr>PowerPoint-Präsentation</vt:lpstr>
      <vt:lpstr>Little helpers</vt:lpstr>
      <vt:lpstr>Publishing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Finally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2022-06-25T10:43:52Z</dcterms:created>
  <dcterms:modified xsi:type="dcterms:W3CDTF">2022-06-25T10:44:11Z</dcterms:modified>
</cp:coreProperties>
</file>

<file path=docProps/thumbnail.jpeg>
</file>